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32"/>
  </p:notesMasterIdLst>
  <p:handoutMasterIdLst>
    <p:handoutMasterId r:id="rId33"/>
  </p:handoutMasterIdLst>
  <p:sldIdLst>
    <p:sldId id="554" r:id="rId5"/>
    <p:sldId id="728" r:id="rId6"/>
    <p:sldId id="495" r:id="rId7"/>
    <p:sldId id="730" r:id="rId8"/>
    <p:sldId id="560" r:id="rId9"/>
    <p:sldId id="720" r:id="rId10"/>
    <p:sldId id="721" r:id="rId11"/>
    <p:sldId id="258" r:id="rId12"/>
    <p:sldId id="259" r:id="rId13"/>
    <p:sldId id="260" r:id="rId14"/>
    <p:sldId id="264" r:id="rId15"/>
    <p:sldId id="725" r:id="rId16"/>
    <p:sldId id="726" r:id="rId17"/>
    <p:sldId id="270" r:id="rId18"/>
    <p:sldId id="271" r:id="rId19"/>
    <p:sldId id="272" r:id="rId20"/>
    <p:sldId id="273" r:id="rId21"/>
    <p:sldId id="257" r:id="rId22"/>
    <p:sldId id="265" r:id="rId23"/>
    <p:sldId id="494" r:id="rId24"/>
    <p:sldId id="727" r:id="rId25"/>
    <p:sldId id="608" r:id="rId26"/>
    <p:sldId id="487" r:id="rId27"/>
    <p:sldId id="679" r:id="rId28"/>
    <p:sldId id="496" r:id="rId29"/>
    <p:sldId id="497" r:id="rId30"/>
    <p:sldId id="729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937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2ABA"/>
    <a:srgbClr val="FF0000"/>
    <a:srgbClr val="A922FC"/>
    <a:srgbClr val="0000CC"/>
    <a:srgbClr val="ED7D31"/>
    <a:srgbClr val="5B9BD5"/>
    <a:srgbClr val="D2DEEF"/>
    <a:srgbClr val="0000FF"/>
    <a:srgbClr val="C7AFF7"/>
    <a:srgbClr val="5A2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57C1D-11D5-4EA1-8781-583A90C17FEF}" v="65" dt="2020-02-06T13:44:29.308"/>
    <p1510:client id="{0D28306E-2E9F-B562-6E6B-831FB0FA013E}" v="53" dt="2020-02-06T23:02:19.243"/>
    <p1510:client id="{F1E8C6B7-70F6-E589-92DF-D85A89FD4335}" v="28" dt="2020-02-06T13:33:06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144086D9-9344-40EE-B036-6F4A77DB3C76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6434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568132E6-B52C-4BAD-9034-F0FE2266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2" rIns="93166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66" tIns="46582" rIns="93166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14D4630-72A1-4B96-9E89-6E403892B6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EFD39FF-FC9C-47ED-8DE8-0D8D83294A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63B11EE-0C7F-4E22-9281-8F933F8A45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761" indent="-28529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171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7640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4108" indent="-22823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0577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7045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3514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982" indent="-22823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569F6B-AE7B-488F-87A5-D7CC24D739DE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91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RDG/VOC 53%</a:t>
            </a:r>
          </a:p>
          <a:p>
            <a:r>
              <a:rPr lang="en-US"/>
              <a:t>Writing/Lang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ES/MS 3 days for ELA</a:t>
            </a:r>
          </a:p>
          <a:p>
            <a:r>
              <a:rPr lang="en-US"/>
              <a:t>HS-2 days for ELA</a:t>
            </a:r>
          </a:p>
          <a:p>
            <a:pPr defTabSz="912937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>
                <a:solidFill>
                  <a:schemeClr val="bg1"/>
                </a:solidFill>
              </a:rPr>
              <a:t>The test format is the same for English Language Arts in all grade levels. The content and expectations for mastery  increase in complexity from one grade level to the next. 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92D050"/>
                </a:solidFill>
              </a:rPr>
              <a:t>(Selected Response)</a:t>
            </a:r>
            <a:endParaRPr lang="en-US"/>
          </a:p>
          <a:p>
            <a:r>
              <a:rPr lang="en-US"/>
              <a:t>Provides answer choices</a:t>
            </a:r>
          </a:p>
          <a:p>
            <a:r>
              <a:rPr lang="en-US"/>
              <a:t>One Point (per answer)</a:t>
            </a:r>
          </a:p>
          <a:p>
            <a:r>
              <a:rPr lang="en-US"/>
              <a:t>Most common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2000" b="1">
                <a:solidFill>
                  <a:srgbClr val="92D050"/>
                </a:solidFill>
              </a:rPr>
              <a:t>(Evidence Based Selected Response)</a:t>
            </a:r>
            <a:endParaRPr lang="en-US" sz="2000"/>
          </a:p>
          <a:p>
            <a:pPr fontAlgn="base"/>
            <a:r>
              <a:rPr lang="en-US" sz="2000"/>
              <a:t>Has two parts</a:t>
            </a:r>
          </a:p>
          <a:p>
            <a:pPr fontAlgn="base"/>
            <a:r>
              <a:rPr lang="en-US" sz="2000"/>
              <a:t>Part A will ask an inference question about the text. </a:t>
            </a:r>
          </a:p>
          <a:p>
            <a:pPr fontAlgn="base"/>
            <a:r>
              <a:rPr lang="en-US" sz="2000"/>
              <a:t>Part B will ask you to identity evidence from the text that supports your answer to Part A.​</a:t>
            </a:r>
          </a:p>
          <a:p>
            <a:pPr fontAlgn="base"/>
            <a:r>
              <a:rPr lang="en-US" sz="2000"/>
              <a:t>Worth Two Points</a:t>
            </a:r>
          </a:p>
          <a:p>
            <a:pPr lvl="1" fontAlgn="base"/>
            <a:r>
              <a:rPr lang="en-US" sz="1800"/>
              <a:t>If you answer both Part A and Part B Correctly=2 points​</a:t>
            </a:r>
          </a:p>
          <a:p>
            <a:pPr lvl="1" fontAlgn="base"/>
            <a:r>
              <a:rPr lang="en-US" sz="1800"/>
              <a:t>If you answer only Part A Correctly= 1 point​</a:t>
            </a:r>
          </a:p>
          <a:p>
            <a:pPr lvl="1" fontAlgn="base"/>
            <a:r>
              <a:rPr lang="en-US" sz="1800"/>
              <a:t>If you do not answer Part A  Correctly= 0 points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92D050"/>
                </a:solidFill>
              </a:rPr>
              <a:t>(Short Constructed Response)</a:t>
            </a:r>
            <a:endParaRPr lang="en-US"/>
          </a:p>
          <a:p>
            <a:r>
              <a:rPr lang="en-US"/>
              <a:t>Asks students to write a </a:t>
            </a:r>
            <a:r>
              <a:rPr lang="en-US" b="1"/>
              <a:t>short-constructed response </a:t>
            </a:r>
            <a:r>
              <a:rPr lang="en-US"/>
              <a:t>to a question and include details from the text that support the answer.</a:t>
            </a:r>
          </a:p>
          <a:p>
            <a:r>
              <a:rPr lang="en-US"/>
              <a:t>Answer must include at least 2 details from the text.</a:t>
            </a:r>
          </a:p>
          <a:p>
            <a:r>
              <a:rPr lang="en-US"/>
              <a:t>ACE Strategy</a:t>
            </a:r>
          </a:p>
          <a:p>
            <a:r>
              <a:rPr lang="en-US"/>
              <a:t>Two Points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C000"/>
                </a:solidFill>
              </a:rPr>
              <a:t>(Extended Constructed Response)</a:t>
            </a:r>
            <a:endParaRPr lang="en-US"/>
          </a:p>
          <a:p>
            <a:r>
              <a:rPr lang="en-US"/>
              <a:t>Asks students to revise a story (literary) or write an original story based on a topic similar to the text (informational) read.</a:t>
            </a:r>
          </a:p>
          <a:p>
            <a:r>
              <a:rPr lang="en-US"/>
              <a:t>Four Points</a:t>
            </a:r>
          </a:p>
          <a:p>
            <a:r>
              <a:rPr lang="en-US"/>
              <a:t>Rubric Score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74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solidFill>
                  <a:srgbClr val="FFC000"/>
                </a:solidFill>
              </a:rPr>
              <a:t>(Extended Writing Response) </a:t>
            </a:r>
            <a:endParaRPr lang="en-US" sz="2400"/>
          </a:p>
          <a:p>
            <a:r>
              <a:rPr lang="en-US" sz="2400"/>
              <a:t>Students must write an opinion/argumentative essay </a:t>
            </a:r>
            <a:endParaRPr lang="en-US" sz="2000"/>
          </a:p>
          <a:p>
            <a:r>
              <a:rPr lang="en-US" sz="2400"/>
              <a:t>                        OR </a:t>
            </a:r>
            <a:endParaRPr lang="en-US" sz="2000"/>
          </a:p>
          <a:p>
            <a:r>
              <a:rPr lang="en-US" sz="2400"/>
              <a:t>    an informational/explanatory    </a:t>
            </a:r>
          </a:p>
          <a:p>
            <a:r>
              <a:rPr lang="en-US" sz="2400"/>
              <a:t>    essay</a:t>
            </a:r>
            <a:endParaRPr lang="en-US" sz="2000"/>
          </a:p>
          <a:p>
            <a:r>
              <a:rPr lang="en-US" sz="2400"/>
              <a:t>Students must write the type of essay assigned</a:t>
            </a:r>
          </a:p>
          <a:p>
            <a:r>
              <a:rPr lang="en-US" sz="2400"/>
              <a:t>Seven Points</a:t>
            </a:r>
          </a:p>
          <a:p>
            <a:pPr lvl="1"/>
            <a:r>
              <a:rPr lang="en-US" sz="2000"/>
              <a:t>4 Content</a:t>
            </a:r>
          </a:p>
          <a:p>
            <a:pPr lvl="1"/>
            <a:r>
              <a:rPr lang="en-US" sz="2000"/>
              <a:t>3 Grammar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933F7-D46C-4081-A070-10F33B8433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DA71900-997D-4524-B52F-895984466DCB}" type="datetime1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-331210"/>
            <a:ext cx="9144000" cy="13827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3FDBEA5-90D0-4737-A204-C46D8390BE3D}" type="datetime1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5D1B721-7A65-46CB-A17C-3737FAC700A1}" type="datetime1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89CC597-6E8E-4C45-BBD1-29701189FC07}" type="datetime1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858129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C668A83-9E88-419E-9614-E9FC5F6A8EBA}" type="datetime1">
              <a:rPr lang="en-US" smtClean="0"/>
              <a:t>2/10/2020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-340084"/>
            <a:ext cx="9144000" cy="13659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09D2AEB-0096-43F5-ACB0-DBF52B533916}" type="datetime1">
              <a:rPr lang="en-US" smtClean="0"/>
              <a:t>2/10/2020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6565E88-FE01-4D94-AF8C-61C997D23CA2}" type="datetime1">
              <a:rPr lang="en-US" smtClean="0"/>
              <a:t>2/10/2020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5C84D2-1134-47EF-9523-DA581E585FCC}" type="datetime1">
              <a:rPr lang="en-US" smtClean="0"/>
              <a:t>2/10/2020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6CF3D1F-69D6-44FC-8638-18026CB0CB37}" type="datetime1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-304658"/>
            <a:ext cx="9144000" cy="13305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>
                <a:solidFill>
                  <a:schemeClr val="bg1"/>
                </a:solidFill>
              </a:rPr>
              <a:t>Richard</a:t>
            </a:r>
            <a:r>
              <a:rPr lang="en-US" sz="1400" b="1" baseline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>
                <a:solidFill>
                  <a:schemeClr val="bg1"/>
                </a:solidFill>
              </a:rPr>
              <a:t>gadoe.org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07C3892-EFE6-443B-87F8-74029D92CAB4}" type="datetime1">
              <a:rPr lang="en-US" smtClean="0"/>
              <a:t>2/10/2020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8207" y="-6822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8432111-9EBD-46EA-BB16-8C36CBF503BC}" type="datetime1">
              <a:rPr lang="en-US" smtClean="0"/>
              <a:t>2/10/2020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-30593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A341AC6-AE14-478B-8B87-E1D583A77CB6}" type="datetime1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 Woods 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FF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amily_Feu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Curriculum-Instruction-and-Assessment/Assessment/Pages/Georgia-Milestones-EOC-Resources.aspx" TargetMode="External"/><Relationship Id="rId2" Type="http://schemas.openxmlformats.org/officeDocument/2006/relationships/hyperlink" Target="http://www.gadoe.org/Curriculum-Instruction-and-Assessment/Assessment/Pages/Georgia-Milestones-EOG-Resourc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experienceonline.com/" TargetMode="External"/><Relationship Id="rId5" Type="http://schemas.openxmlformats.org/officeDocument/2006/relationships/hyperlink" Target="http://www.gadoe.org/Curriculum-Instruction-and-Assessment/Assessment/Pages/EOC-Study-Resource-Guides.aspx" TargetMode="External"/><Relationship Id="rId4" Type="http://schemas.openxmlformats.org/officeDocument/2006/relationships/hyperlink" Target="http://www.gadoe.org/Curriculum-Instruction-and-Assessment/Assessment/Pages/EOG-Study-Resource-Guides.asp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Curriculum-Instruction-and-Assessment/Assessment/Pages/Georgia-Milestones-EOC-Resources.aspx" TargetMode="External"/><Relationship Id="rId7" Type="http://schemas.openxmlformats.org/officeDocument/2006/relationships/hyperlink" Target="http://ga.drcedirect.com/" TargetMode="External"/><Relationship Id="rId2" Type="http://schemas.openxmlformats.org/officeDocument/2006/relationships/hyperlink" Target="http://www.gadoe.org/Curriculum-Instruction-and-Assessment/Assessment/Pages/Georgia-Milestones-EOG-Resourc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doe.org/Curriculum-Instruction-and-Assessment/Assessment/Pages/Georgia-Online-Formative-Assessment-Resource.aspx" TargetMode="External"/><Relationship Id="rId5" Type="http://schemas.openxmlformats.org/officeDocument/2006/relationships/hyperlink" Target="http://www.gadoe.org/Curriculum-Instruction-and-Assessment/Assessment/Pages/Milestones_Training.aspx" TargetMode="External"/><Relationship Id="rId4" Type="http://schemas.openxmlformats.org/officeDocument/2006/relationships/hyperlink" Target="http://www.gadoe.org/Curriculum-Instruction-and-Assessment/Assessment/Pages/Georgia-Milestones-Presentations.asp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znetworld.net/index.php?r=page/Coursedetails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board-chalk-school-1262378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Family_Feud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doe.org/External-Affairs-and-Policy/State-Board-of-Education/Pages/PEABoardRule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2E8F2CC8-FE18-418D-9F2E-856103E95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190" y="5484437"/>
            <a:ext cx="8224837" cy="68335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 Rounded MT Bold"/>
              </a:rPr>
              <a:t>Hightower Trail </a:t>
            </a:r>
            <a:br>
              <a:rPr lang="en-US" altLang="en-US" sz="3600" dirty="0">
                <a:latin typeface="Arial Rounded MT Bold"/>
              </a:rPr>
            </a:br>
            <a:r>
              <a:rPr lang="en-US" altLang="en-US" sz="3600" dirty="0">
                <a:solidFill>
                  <a:srgbClr val="0000FF"/>
                </a:solidFill>
                <a:latin typeface="Arial Rounded MT Bold"/>
              </a:rPr>
              <a:t>Elementary School</a:t>
            </a:r>
            <a:br>
              <a:rPr lang="en-US" altLang="en-US" sz="3600" dirty="0"/>
            </a:br>
            <a:br>
              <a:rPr lang="en-US" altLang="en-US" sz="3600" dirty="0">
                <a:latin typeface="Arial Rounded MT Bold"/>
              </a:rPr>
            </a:br>
            <a:r>
              <a:rPr lang="en-US" altLang="en-US" sz="3600" dirty="0">
                <a:solidFill>
                  <a:srgbClr val="0000FF"/>
                </a:solidFill>
                <a:latin typeface="Arial Rounded MT Bold"/>
              </a:rPr>
              <a:t> Geor</a:t>
            </a:r>
            <a:r>
              <a:rPr lang="en-US" altLang="en-US" sz="3600" dirty="0">
                <a:latin typeface="Arial Rounded MT Bold"/>
              </a:rPr>
              <a:t>gia Milestones</a:t>
            </a:r>
            <a:br>
              <a:rPr lang="en-US" altLang="en-US" sz="3600" dirty="0"/>
            </a:br>
            <a:r>
              <a:rPr lang="en-US" altLang="en-US" sz="3600" dirty="0">
                <a:latin typeface="Arial Rounded MT Bold"/>
              </a:rPr>
              <a:t> Parent Meeting</a:t>
            </a:r>
            <a:br>
              <a:rPr lang="en-US" altLang="en-US" sz="4400" dirty="0">
                <a:latin typeface="Arial Rounded MT Bold"/>
              </a:rPr>
            </a:br>
            <a:br>
              <a:rPr lang="en-US" altLang="en-US" sz="4400" dirty="0">
                <a:latin typeface="Arial Rounded MT Bold"/>
              </a:rPr>
            </a:br>
            <a:r>
              <a:rPr lang="en-US" altLang="en-US" sz="2700" dirty="0">
                <a:latin typeface="Arial Rounded MT Bold"/>
              </a:rPr>
              <a:t>Mrs. Coachman-Wright, Ed.S., Assistant Principal</a:t>
            </a:r>
            <a:br>
              <a:rPr lang="en-US" altLang="en-US" sz="3100" dirty="0"/>
            </a:br>
            <a:br>
              <a:rPr lang="en-US" altLang="en-US" sz="4000" dirty="0">
                <a:latin typeface="Arial Rounded MT Bold"/>
              </a:rPr>
            </a:br>
            <a:r>
              <a:rPr lang="en-US" altLang="en-US" sz="3600" dirty="0">
                <a:latin typeface="Arial Rounded MT Bold"/>
              </a:rPr>
              <a:t>February 6, 2020</a:t>
            </a:r>
            <a:endParaRPr lang="en-US" altLang="en-US" sz="2800" i="1" dirty="0">
              <a:latin typeface="Arial Rounded MT Bol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2FF61-6D6C-4ABF-99D2-DAACB54C9A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6624B1-94EF-4BD4-9F8E-AF92816E8F97}" type="datetime1">
              <a:rPr lang="en-US" smtClean="0"/>
              <a:t>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747DFE-D3AE-41F0-8583-6C622282F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934" y="1142122"/>
            <a:ext cx="8422307" cy="45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6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2D8C-714C-4DA0-B8EF-A1189C78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5" y="1196789"/>
            <a:ext cx="6798365" cy="1342815"/>
          </a:xfrm>
        </p:spPr>
        <p:txBody>
          <a:bodyPr>
            <a:noAutofit/>
          </a:bodyPr>
          <a:lstStyle/>
          <a:p>
            <a:pPr algn="ctr"/>
            <a: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Language Arts</a:t>
            </a:r>
            <a:b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Item Types on Georgia Milestones (GMAS)</a:t>
            </a:r>
            <a:b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ED0-5C5D-4C0B-B739-B97865E4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99" y="2838240"/>
            <a:ext cx="6642101" cy="2822972"/>
          </a:xfrm>
        </p:spPr>
        <p:txBody>
          <a:bodyPr/>
          <a:lstStyle/>
          <a:p>
            <a:pPr marL="377190" indent="-342900">
              <a:buFont typeface="+mj-lt"/>
              <a:buAutoNum type="arabicPeriod"/>
            </a:pPr>
            <a:r>
              <a:rPr lang="en-US" sz="3000"/>
              <a:t>Multiple Choice</a:t>
            </a: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Part A/Part B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Short Open Ended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Narrative Task (Story)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Essay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C6B40A-A412-45DE-84EB-FDD43E51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accent5"/>
                </a:solidFill>
              </a:rPr>
              <a:t>Question Format by Section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2770372-1584-476E-A3F7-7DCC923C06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491291"/>
              </p:ext>
            </p:extLst>
          </p:nvPr>
        </p:nvGraphicFramePr>
        <p:xfrm>
          <a:off x="207170" y="2187264"/>
          <a:ext cx="8570634" cy="311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498">
                  <a:extLst>
                    <a:ext uri="{9D8B030D-6E8A-4147-A177-3AD203B41FA5}">
                      <a16:colId xmlns:a16="http://schemas.microsoft.com/office/drawing/2014/main" val="4009396563"/>
                    </a:ext>
                  </a:extLst>
                </a:gridCol>
                <a:gridCol w="2595508">
                  <a:extLst>
                    <a:ext uri="{9D8B030D-6E8A-4147-A177-3AD203B41FA5}">
                      <a16:colId xmlns:a16="http://schemas.microsoft.com/office/drawing/2014/main" val="2556744849"/>
                    </a:ext>
                  </a:extLst>
                </a:gridCol>
                <a:gridCol w="2269191">
                  <a:extLst>
                    <a:ext uri="{9D8B030D-6E8A-4147-A177-3AD203B41FA5}">
                      <a16:colId xmlns:a16="http://schemas.microsoft.com/office/drawing/2014/main" val="3677774931"/>
                    </a:ext>
                  </a:extLst>
                </a:gridCol>
                <a:gridCol w="2542437">
                  <a:extLst>
                    <a:ext uri="{9D8B030D-6E8A-4147-A177-3AD203B41FA5}">
                      <a16:colId xmlns:a16="http://schemas.microsoft.com/office/drawing/2014/main" val="3341708731"/>
                    </a:ext>
                  </a:extLst>
                </a:gridCol>
              </a:tblGrid>
              <a:tr h="653295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Section 1</a:t>
                      </a:r>
                    </a:p>
                    <a:p>
                      <a:pPr lvl="0">
                        <a:buNone/>
                      </a:pPr>
                      <a:r>
                        <a:rPr lang="en-US" sz="1400"/>
                        <a:t>Day 1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Section 2</a:t>
                      </a:r>
                    </a:p>
                    <a:p>
                      <a:pPr lvl="0">
                        <a:buNone/>
                      </a:pPr>
                      <a:r>
                        <a:rPr lang="en-US" sz="1400"/>
                        <a:t>Day 2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Section 3</a:t>
                      </a:r>
                    </a:p>
                    <a:p>
                      <a:pPr lvl="0">
                        <a:buNone/>
                      </a:pPr>
                      <a:r>
                        <a:rPr lang="en-US" sz="1400"/>
                        <a:t>Day 3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655251"/>
                  </a:ext>
                </a:extLst>
              </a:tr>
              <a:tr h="65329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Time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70-90 Minutes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70-85 Minutes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/>
                        <a:t>70-85 Minutes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66042"/>
                  </a:ext>
                </a:extLst>
              </a:tr>
              <a:tr h="1583741">
                <a:tc>
                  <a:txBody>
                    <a:bodyPr/>
                    <a:lstStyle/>
                    <a:p>
                      <a:r>
                        <a:rPr lang="en-US" sz="1400"/>
                        <a:t>Question Types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Passages</a:t>
                      </a: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Selected Response</a:t>
                      </a: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Constructed Response</a:t>
                      </a: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Extended Writing (Essay)</a:t>
                      </a:r>
                    </a:p>
                    <a:p>
                      <a:pPr lvl="1">
                        <a:buNone/>
                      </a:pPr>
                      <a:r>
                        <a:rPr lang="en-US" sz="12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Informative/Explanatory </a:t>
                      </a:r>
                      <a:r>
                        <a:rPr lang="en-US" sz="18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 lvl="1">
                        <a:buNone/>
                      </a:pPr>
                      <a:r>
                        <a:rPr lang="en-US" sz="14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Opinion/Argumentative 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/>
                        </a:rPr>
                        <a:t>Several Passages</a:t>
                      </a: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Arial"/>
                        </a:rPr>
                        <a:t>27 Selected Response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1 Constructed Response</a:t>
                      </a:r>
                      <a:endParaRPr lang="en-US" sz="14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Arial"/>
                        </a:rPr>
                        <a:t>1 </a:t>
                      </a: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Extended Constructed Response</a:t>
                      </a:r>
                    </a:p>
                    <a:p>
                      <a:pPr lvl="0">
                        <a:buNone/>
                      </a:pPr>
                      <a:r>
                        <a:rPr lang="en-US" sz="1400">
                          <a:latin typeface="Arial"/>
                        </a:rPr>
                        <a:t>(Narrative Prose) </a:t>
                      </a: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Several Passages</a:t>
                      </a:r>
                      <a:endParaRPr lang="en-US" sz="140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27 Selected Response</a:t>
                      </a:r>
                      <a:endParaRPr lang="en-US" sz="1400"/>
                    </a:p>
                    <a:p>
                      <a:pPr lvl="0" algn="l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1 Constructed Response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1 Extended Constructed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   Response 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(Narrative Prose) </a:t>
                      </a:r>
                    </a:p>
                    <a:p>
                      <a:pPr lvl="0">
                        <a:buNone/>
                      </a:pPr>
                      <a:endParaRPr lang="en-US" sz="14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9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6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7525-3063-4B40-84B6-00CA47F94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>
                <a:solidFill>
                  <a:srgbClr val="92D050"/>
                </a:solidFill>
              </a:rPr>
              <a:t>Question Type 1: Multiple Choice</a:t>
            </a:r>
            <a:br>
              <a:rPr lang="en-US" b="1">
                <a:solidFill>
                  <a:srgbClr val="92D050"/>
                </a:solidFill>
              </a:rPr>
            </a:br>
            <a:endParaRPr lang="en-US" b="1">
              <a:solidFill>
                <a:srgbClr val="92D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60270-AE68-40EE-BBF2-BBB31399E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6" y="2014541"/>
            <a:ext cx="7704944" cy="3105130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b="1">
                <a:cs typeface="Arial"/>
              </a:rPr>
              <a:t>Which sentence </a:t>
            </a:r>
            <a:r>
              <a:rPr lang="en-US" sz="2100" b="1" i="1">
                <a:cs typeface="Arial"/>
              </a:rPr>
              <a:t>BEST</a:t>
            </a:r>
            <a:r>
              <a:rPr lang="en-US" sz="2100" b="1">
                <a:cs typeface="Arial"/>
              </a:rPr>
              <a:t> states the main idea of the passage? </a:t>
            </a:r>
          </a:p>
          <a:p>
            <a:pPr marL="0" indent="0">
              <a:buNone/>
            </a:pPr>
            <a:endParaRPr lang="en-US" sz="2100">
              <a:cs typeface="Arial"/>
            </a:endParaRPr>
          </a:p>
          <a:p>
            <a:pPr marL="0" indent="0">
              <a:buNone/>
            </a:pPr>
            <a:r>
              <a:rPr lang="en-US" sz="2100">
                <a:cs typeface="Arial"/>
              </a:rPr>
              <a:t>A. Though Galápagos tortoises used to live only on some islands, they are now found in many places. </a:t>
            </a: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100">
                <a:cs typeface="Arial"/>
              </a:rPr>
              <a:t>B. People are helping the Galápagos tortoises in many ways so that the number of tortoises is going up. </a:t>
            </a: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100">
                <a:cs typeface="Arial"/>
              </a:rPr>
              <a:t>C. Removing goats from the islands of Galápagos tortoises has helped increase the food supply for tortoises. </a:t>
            </a:r>
            <a:endParaRPr lang="en-US">
              <a:cs typeface="Arial"/>
            </a:endParaRPr>
          </a:p>
          <a:p>
            <a:pPr marL="0" indent="0">
              <a:buNone/>
            </a:pPr>
            <a:r>
              <a:rPr lang="en-US" sz="2100">
                <a:cs typeface="Arial"/>
              </a:rPr>
              <a:t>D. Galápagos tortoises and turtles are similar, but turtles have not experienced as many problems as tortoises.</a:t>
            </a:r>
            <a:endParaRPr lang="en-US">
              <a:cs typeface="Arial"/>
            </a:endParaRPr>
          </a:p>
        </p:txBody>
      </p:sp>
      <p:pic>
        <p:nvPicPr>
          <p:cNvPr id="2054" name="Picture 6" descr="Image result for sample">
            <a:extLst>
              <a:ext uri="{FF2B5EF4-FFF2-40B4-BE49-F238E27FC236}">
                <a16:creationId xmlns:a16="http://schemas.microsoft.com/office/drawing/2014/main" id="{64DA4159-241A-444A-8986-777E5C8D36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8"/>
          <a:stretch/>
        </p:blipFill>
        <p:spPr bwMode="auto">
          <a:xfrm>
            <a:off x="7250907" y="4779012"/>
            <a:ext cx="1893094" cy="12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8F36-4EA1-42E6-AB89-FC631AD7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46" y="978584"/>
            <a:ext cx="7164725" cy="873800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srgbClr val="92D050"/>
                </a:solidFill>
              </a:rPr>
              <a:t>Question Type 2: Part A/Part B</a:t>
            </a:r>
            <a:br>
              <a:rPr lang="en-US" b="1">
                <a:solidFill>
                  <a:srgbClr val="92D050"/>
                </a:solidFill>
              </a:rPr>
            </a:br>
            <a:endParaRPr lang="en-US" b="1">
              <a:solidFill>
                <a:srgbClr val="92D05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D064-2447-4336-9627-21010A536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4" y="1621474"/>
            <a:ext cx="8138021" cy="3917685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/>
              <a:t>T</a:t>
            </a:r>
            <a:r>
              <a:rPr lang="en-US" sz="1650" b="1"/>
              <a:t>his question has two parts . Answer Part A, and then answer Part B. </a:t>
            </a:r>
            <a:r>
              <a:rPr lang="en-US" sz="1650"/>
              <a:t>​</a:t>
            </a:r>
            <a:endParaRPr lang="en-US" sz="1650">
              <a:cs typeface="Arial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en-US" sz="1650"/>
              <a:t>​Part A: </a:t>
            </a:r>
            <a:r>
              <a:rPr lang="en-US" sz="1650" b="1"/>
              <a:t>How does the poet develop the character of the carpenter in the poem “The Carpenter”? </a:t>
            </a:r>
            <a:r>
              <a:rPr lang="en-US" sz="1650"/>
              <a:t>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A . The poet uses short, powerful, rhythmic lines .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B . The poet outlines the sequence of steps to build a home.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C . The poet uses phrases like “keen eyes” and “inner smile.”​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D . The poet describes working with “blueprints” and “beams.”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Part B: </a:t>
            </a:r>
            <a:r>
              <a:rPr lang="en-US" sz="1650" b="1"/>
              <a:t>Which line from the poem BEST supports the answer in Part A? </a:t>
            </a:r>
            <a:r>
              <a:rPr lang="en-US" sz="1650"/>
              <a:t>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A . He cuts and shapes with vision.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B . He converts the lines and numbers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C . Pounding rhythms to his own beat . ​</a:t>
            </a:r>
            <a:endParaRPr lang="en-US" sz="1650">
              <a:cs typeface="Arial"/>
            </a:endParaRPr>
          </a:p>
          <a:p>
            <a:pPr marL="0" indent="0" fontAlgn="base">
              <a:buNone/>
            </a:pPr>
            <a:r>
              <a:rPr lang="en-US" sz="1650"/>
              <a:t>D . Walls and windows, floors and doors.</a:t>
            </a:r>
            <a:endParaRPr lang="en-US" sz="1650">
              <a:cs typeface="Arial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5" name="Picture 6" descr="Image result for sample">
            <a:extLst>
              <a:ext uri="{FF2B5EF4-FFF2-40B4-BE49-F238E27FC236}">
                <a16:creationId xmlns:a16="http://schemas.microsoft.com/office/drawing/2014/main" id="{BFEEA2DF-19CC-4E4B-A493-8BDA2688D9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8"/>
          <a:stretch/>
        </p:blipFill>
        <p:spPr bwMode="auto">
          <a:xfrm>
            <a:off x="7240251" y="4779012"/>
            <a:ext cx="1893094" cy="12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67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6952-46F9-47C8-AEB4-A934C1906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>
                <a:solidFill>
                  <a:srgbClr val="92D050"/>
                </a:solidFill>
              </a:rPr>
              <a:t>Question 3: Open Response</a:t>
            </a:r>
            <a:endParaRPr lang="en-US" b="1">
              <a:ea typeface="+mj-lt"/>
              <a:cs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3F1F3-2E48-40D2-B7F5-50BE1AD6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n-US" sz="3300" b="1" i="1"/>
              <a:t>Describe the theme of the passage. Be sure to use details from the passage to support your answer. </a:t>
            </a:r>
            <a:endParaRPr lang="en-US" sz="3300" i="1"/>
          </a:p>
        </p:txBody>
      </p:sp>
      <p:pic>
        <p:nvPicPr>
          <p:cNvPr id="5" name="Picture 6" descr="Image result for sample">
            <a:extLst>
              <a:ext uri="{FF2B5EF4-FFF2-40B4-BE49-F238E27FC236}">
                <a16:creationId xmlns:a16="http://schemas.microsoft.com/office/drawing/2014/main" id="{A4CF69E1-1015-4F0E-87F1-128B0B7D8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8"/>
          <a:stretch/>
        </p:blipFill>
        <p:spPr bwMode="auto">
          <a:xfrm>
            <a:off x="7250907" y="4777403"/>
            <a:ext cx="1893094" cy="12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15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AA5DA-CCAF-4656-988B-66A2C10C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50">
                <a:solidFill>
                  <a:srgbClr val="92D050"/>
                </a:solidFill>
              </a:rPr>
              <a:t>Question 4: Narrative Task</a:t>
            </a:r>
            <a:endParaRPr lang="en-US" sz="2700">
              <a:ea typeface="+mj-lt"/>
              <a:cs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CB88D-F172-446C-A1F2-62CEB2E2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n-US" sz="3000" b="1" i="1"/>
              <a:t>The story ends with Martin telling his friends he is moving to another city. Finish the story by writing about Martin’s first day at his new school. </a:t>
            </a:r>
            <a:endParaRPr lang="en-US" sz="2700" b="1" i="1"/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5" name="Picture 6" descr="Image result for sample">
            <a:extLst>
              <a:ext uri="{FF2B5EF4-FFF2-40B4-BE49-F238E27FC236}">
                <a16:creationId xmlns:a16="http://schemas.microsoft.com/office/drawing/2014/main" id="{EB1138F1-D2CF-4C6D-ACF7-9E0E7FD67A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8"/>
          <a:stretch/>
        </p:blipFill>
        <p:spPr bwMode="auto">
          <a:xfrm>
            <a:off x="7250907" y="4777403"/>
            <a:ext cx="1893094" cy="12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568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9F7D-7A56-4C2E-980A-F5354D9E3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35" y="936764"/>
            <a:ext cx="6447501" cy="990600"/>
          </a:xfrm>
        </p:spPr>
        <p:txBody>
          <a:bodyPr>
            <a:normAutofit/>
          </a:bodyPr>
          <a:lstStyle/>
          <a:p>
            <a:r>
              <a:rPr lang="en-US" sz="3450">
                <a:solidFill>
                  <a:srgbClr val="92D050"/>
                </a:solidFill>
              </a:rPr>
              <a:t>Question 5: Essay</a:t>
            </a:r>
            <a:endParaRPr lang="en-US" sz="300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BB5C9-13CF-45D0-9410-AA61512D2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84" y="1601029"/>
            <a:ext cx="6447501" cy="2910580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buNone/>
            </a:pPr>
            <a:r>
              <a:rPr lang="en-US" sz="2400" b="1" i="1"/>
              <a:t>Weigh the claims on both sides, and then write an </a:t>
            </a:r>
            <a:r>
              <a:rPr lang="en-US" sz="2400" b="1" i="1">
                <a:highlight>
                  <a:srgbClr val="008000"/>
                </a:highlight>
              </a:rPr>
              <a:t>argumentative essay </a:t>
            </a:r>
            <a:r>
              <a:rPr lang="en-US" sz="2400" b="1" i="1"/>
              <a:t>in your own words, supporting one side of the debate in which you argue EITHER that smartphones should be allowed in the classroom OR that schools should be smartphone-free.</a:t>
            </a:r>
            <a:endParaRPr lang="en-US" sz="2400"/>
          </a:p>
          <a:p>
            <a:pPr marL="0" indent="0">
              <a:buNone/>
            </a:pPr>
            <a:endParaRPr lang="en-US" sz="2400" b="1" i="1"/>
          </a:p>
          <a:p>
            <a:pPr marL="0" indent="0">
              <a:buNone/>
            </a:pPr>
            <a:r>
              <a:rPr lang="en-US" sz="2400" b="1" i="1"/>
              <a:t>Be sure to use information from BOTH passages in your opinion (argumentative) essay.</a:t>
            </a:r>
          </a:p>
          <a:p>
            <a:pPr marL="0" indent="0">
              <a:buNone/>
            </a:pPr>
            <a:endParaRPr lang="en-US" sz="1500"/>
          </a:p>
        </p:txBody>
      </p:sp>
      <p:pic>
        <p:nvPicPr>
          <p:cNvPr id="4" name="Picture 6" descr="Image result for sample">
            <a:extLst>
              <a:ext uri="{FF2B5EF4-FFF2-40B4-BE49-F238E27FC236}">
                <a16:creationId xmlns:a16="http://schemas.microsoft.com/office/drawing/2014/main" id="{F42EA0A2-1A0D-4084-9D95-3D755E7BB6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88"/>
          <a:stretch/>
        </p:blipFill>
        <p:spPr bwMode="auto">
          <a:xfrm>
            <a:off x="7250907" y="4779012"/>
            <a:ext cx="1893094" cy="12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488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B2D8C-714C-4DA0-B8EF-A1189C789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1196788"/>
            <a:ext cx="6343777" cy="1050398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Item Types on Georgia Milestones (GMAS)</a:t>
            </a:r>
            <a:br>
              <a:rPr lang="en-US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>
              <a:solidFill>
                <a:srgbClr val="92D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FED0-5C5D-4C0B-B739-B97865E4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51" y="2508097"/>
            <a:ext cx="6642101" cy="3346847"/>
          </a:xfrm>
        </p:spPr>
        <p:txBody>
          <a:bodyPr/>
          <a:lstStyle/>
          <a:p>
            <a:pPr marL="377190" indent="-342900">
              <a:buFont typeface="+mj-lt"/>
              <a:buAutoNum type="arabicPeriod"/>
            </a:pPr>
            <a:r>
              <a:rPr lang="en-US" sz="3000"/>
              <a:t>Multiple Choice</a:t>
            </a: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Part A/Part B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Constructed Response – 2 pts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Narrative Prompt – 4 pts</a:t>
            </a:r>
            <a:endParaRPr lang="en-US" sz="3000">
              <a:cs typeface="Arial"/>
            </a:endParaRPr>
          </a:p>
          <a:p>
            <a:pPr marL="377190" indent="-342900">
              <a:buFont typeface="+mj-lt"/>
              <a:buAutoNum type="arabicPeriod"/>
            </a:pPr>
            <a:r>
              <a:rPr lang="en-US" sz="3000"/>
              <a:t>Essay – 7 pts (informational/explanatory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57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805E-1DEE-411F-8601-BBB106BDA0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5643" y="942579"/>
            <a:ext cx="7053263" cy="823346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92D050"/>
                </a:solidFill>
                <a:cs typeface="Calibri Light"/>
              </a:rPr>
              <a:t>Scoring</a:t>
            </a:r>
            <a:r>
              <a:rPr lang="en-US">
                <a:cs typeface="Calibri Light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27D2D-6273-4C53-B78B-13D12CDF033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26786" y="1768419"/>
            <a:ext cx="3298031" cy="3146822"/>
          </a:xfrm>
        </p:spPr>
        <p:txBody>
          <a:bodyPr vert="horz" lIns="68580" tIns="34290" rIns="68580" bIns="34290" rtlCol="0" anchor="t">
            <a:noAutofit/>
          </a:bodyPr>
          <a:lstStyle/>
          <a:p>
            <a:pPr>
              <a:buFont typeface="Wingdings 3"/>
              <a:buChar char=""/>
            </a:pPr>
            <a:r>
              <a:rPr lang="en-US" sz="1725" b="1">
                <a:cs typeface="Calibri"/>
              </a:rPr>
              <a:t>Scale Score</a:t>
            </a:r>
            <a:endParaRPr lang="en-US" sz="1725">
              <a:cs typeface="Calibri"/>
            </a:endParaRPr>
          </a:p>
          <a:p>
            <a:pPr lvl="1">
              <a:buFont typeface="Wingdings 3"/>
              <a:buChar char=""/>
            </a:pPr>
            <a:r>
              <a:rPr lang="en-US" sz="1725">
                <a:cs typeface="Calibri"/>
              </a:rPr>
              <a:t>Beginning</a:t>
            </a:r>
          </a:p>
          <a:p>
            <a:pPr lvl="1">
              <a:buFont typeface="Wingdings 3"/>
              <a:buChar char=""/>
            </a:pPr>
            <a:r>
              <a:rPr lang="en-US" sz="1725">
                <a:cs typeface="Calibri"/>
              </a:rPr>
              <a:t>Developing</a:t>
            </a:r>
          </a:p>
          <a:p>
            <a:pPr lvl="1">
              <a:buFont typeface="Wingdings 3"/>
              <a:buChar char=""/>
            </a:pPr>
            <a:r>
              <a:rPr lang="en-US" sz="1725">
                <a:cs typeface="Calibri"/>
              </a:rPr>
              <a:t>Proficient</a:t>
            </a:r>
          </a:p>
          <a:p>
            <a:pPr lvl="1">
              <a:buFont typeface="Wingdings 3"/>
              <a:buChar char=""/>
            </a:pPr>
            <a:r>
              <a:rPr lang="en-US" sz="1725">
                <a:cs typeface="Calibri"/>
              </a:rPr>
              <a:t>Distinguished</a:t>
            </a:r>
          </a:p>
          <a:p>
            <a:pPr marL="0" indent="0">
              <a:buNone/>
            </a:pPr>
            <a:r>
              <a:rPr lang="en-US" sz="1725" b="1">
                <a:cs typeface="Calibri"/>
              </a:rPr>
              <a:t>Two Domains</a:t>
            </a:r>
            <a:endParaRPr lang="en-US" sz="1725"/>
          </a:p>
          <a:p>
            <a:pPr lvl="1"/>
            <a:r>
              <a:rPr lang="en-US" sz="1350">
                <a:cs typeface="Calibri"/>
              </a:rPr>
              <a:t>Reading and Vocabulary   53%</a:t>
            </a:r>
          </a:p>
          <a:p>
            <a:pPr lvl="1"/>
            <a:r>
              <a:rPr lang="en-US" sz="1350">
                <a:cs typeface="Calibri"/>
              </a:rPr>
              <a:t>Writing and Conventions    47%</a:t>
            </a:r>
          </a:p>
          <a:p>
            <a:pPr lvl="1"/>
            <a:endParaRPr lang="en-US" sz="1350">
              <a:cs typeface="Calibri"/>
            </a:endParaRPr>
          </a:p>
          <a:p>
            <a:r>
              <a:rPr lang="en-US" sz="1725" b="1">
                <a:cs typeface="Calibri"/>
              </a:rPr>
              <a:t>Reading Status</a:t>
            </a:r>
          </a:p>
          <a:p>
            <a:pPr lvl="1"/>
            <a:r>
              <a:rPr lang="en-US" sz="1350">
                <a:cs typeface="Calibri"/>
              </a:rPr>
              <a:t>At or Above Grade Level</a:t>
            </a:r>
          </a:p>
          <a:p>
            <a:pPr lvl="1"/>
            <a:r>
              <a:rPr lang="en-US" sz="1350">
                <a:cs typeface="Calibri"/>
              </a:rPr>
              <a:t>Below Grade Level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377DCF-59ED-4C03-8F3C-5D6B11B09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1336" r="1707" b="2252"/>
          <a:stretch/>
        </p:blipFill>
        <p:spPr bwMode="auto">
          <a:xfrm>
            <a:off x="3528260" y="1515979"/>
            <a:ext cx="5008146" cy="3374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9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A30D-6DC9-4C89-B559-317CADB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need two volunteers.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692DE2-BA46-4E0E-A5EC-685762C72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9937" y="2158106"/>
            <a:ext cx="4940676" cy="28408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CDD8C-212E-4557-8F6E-316DAFDE6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97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6DE6-4900-4B58-BE3F-8FE28EB12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95" y="303736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Mathematics Item Types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953258-CBD3-465F-B41F-516C580D5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911" y="1274627"/>
            <a:ext cx="7250292" cy="43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70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31840C-E043-40DF-B814-3E42B6DAE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026" y="993711"/>
            <a:ext cx="7733151" cy="506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07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>
            <a:extLst>
              <a:ext uri="{FF2B5EF4-FFF2-40B4-BE49-F238E27FC236}">
                <a16:creationId xmlns:a16="http://schemas.microsoft.com/office/drawing/2014/main" id="{241C8E91-33F9-49B3-B6CF-8250098E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Cell Phones and Electronic Devices</a:t>
            </a:r>
          </a:p>
        </p:txBody>
      </p:sp>
      <p:sp>
        <p:nvSpPr>
          <p:cNvPr id="111619" name="Content Placeholder 2">
            <a:extLst>
              <a:ext uri="{FF2B5EF4-FFF2-40B4-BE49-F238E27FC236}">
                <a16:creationId xmlns:a16="http://schemas.microsoft.com/office/drawing/2014/main" id="{DD18BB57-A5B5-46B1-9B1C-6160CEDEF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No electronic devices that could allow students to access, retain, or transmit information (e.g., cell phone, smartphone, smartwatch, PDA, electronic recording, camera, or playback device, etc.) allowed in the testing environment.</a:t>
            </a:r>
          </a:p>
          <a:p>
            <a:r>
              <a:rPr lang="en-US" altLang="en-US"/>
              <a:t>Announcements </a:t>
            </a:r>
            <a:r>
              <a:rPr lang="en-US" altLang="en-US" b="1"/>
              <a:t>must</a:t>
            </a:r>
            <a:r>
              <a:rPr lang="en-US" altLang="en-US"/>
              <a:t> be made prior to testing that such devices are not allowed in the testing environment and possible consequences for possession. Examiner’s script provides reminders</a:t>
            </a:r>
          </a:p>
          <a:p>
            <a:r>
              <a:rPr lang="en-US" altLang="en-US"/>
              <a:t>Review guidance on this subject in the </a:t>
            </a:r>
            <a:r>
              <a:rPr lang="en-US" altLang="en-US" i="1"/>
              <a:t>Student Assessment Handbook</a:t>
            </a:r>
          </a:p>
          <a:p>
            <a:r>
              <a:rPr lang="en-US" altLang="en-US"/>
              <a:t>Should a student be found in possession, the </a:t>
            </a:r>
            <a:r>
              <a:rPr lang="en-US" altLang="en-US" err="1"/>
              <a:t>GaDOE</a:t>
            </a:r>
            <a:r>
              <a:rPr lang="en-US" altLang="en-US"/>
              <a:t> will determine if the assessment should be invalidated based on findings of the district’s investigation.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C1ECE-F588-4B48-A03F-67F8F4BFFC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BADB254-EDA4-4A95-845E-D4AE8B9C0D16}" type="datetime1">
              <a:rPr lang="en-US" smtClean="0"/>
              <a:t>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6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CDB4-3A2F-4B97-B806-7F2B098A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GA DOE Resources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DAAE-730D-442D-8E01-2A8E5B13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91453"/>
            <a:r>
              <a:rPr lang="en-US">
                <a:cs typeface="Arial"/>
                <a:hlinkClick r:id="rId2"/>
              </a:rPr>
              <a:t>EOG Resources (Grades 3-8)</a:t>
            </a:r>
          </a:p>
          <a:p>
            <a:pPr indent="-191453"/>
            <a:r>
              <a:rPr lang="en-US">
                <a:cs typeface="Arial"/>
                <a:hlinkClick r:id="rId3"/>
              </a:rPr>
              <a:t>EOC Resources (Grade 9 Lit, Amer Lit)</a:t>
            </a:r>
          </a:p>
          <a:p>
            <a:pPr indent="-191453"/>
            <a:r>
              <a:rPr lang="en-US">
                <a:cs typeface="Arial"/>
              </a:rPr>
              <a:t>Parent Study Guides</a:t>
            </a:r>
          </a:p>
          <a:p>
            <a:pPr marL="465296" lvl="1"/>
            <a:r>
              <a:rPr lang="en-US">
                <a:cs typeface="Arial"/>
                <a:hlinkClick r:id="rId4"/>
              </a:rPr>
              <a:t>EOG</a:t>
            </a:r>
          </a:p>
          <a:p>
            <a:pPr marL="465296" lvl="1"/>
            <a:r>
              <a:rPr lang="en-US">
                <a:cs typeface="Arial"/>
                <a:hlinkClick r:id="rId5"/>
              </a:rPr>
              <a:t>EOC</a:t>
            </a:r>
          </a:p>
          <a:p>
            <a:pPr indent="-191453"/>
            <a:r>
              <a:rPr lang="en-US">
                <a:cs typeface="Arial"/>
              </a:rPr>
              <a:t>Practice Website for Technology Tools</a:t>
            </a:r>
          </a:p>
          <a:p>
            <a:pPr marL="465296" lvl="1"/>
            <a:r>
              <a:rPr lang="en-US">
                <a:cs typeface="Arial"/>
                <a:hlinkClick r:id="rId6"/>
              </a:rPr>
              <a:t>http://www.gaexperienceonline.com/</a:t>
            </a:r>
            <a:endParaRPr lang="en-US">
              <a:cs typeface="Arial"/>
            </a:endParaRPr>
          </a:p>
          <a:p>
            <a:pPr marL="465296" lvl="1"/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8838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3476-7AF8-4725-9F7C-3B9A1502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Georgia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EF5A-B7A8-4FB4-BF77-E90B94F3B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2"/>
              </a:rPr>
              <a:t>EOG Resources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3"/>
              </a:rPr>
              <a:t>EOC Resources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4"/>
              </a:rPr>
              <a:t>Milestones Presentations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5"/>
              </a:rPr>
              <a:t>Milestones Training Videos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6"/>
              </a:rPr>
              <a:t>GOFAR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hlinkClick r:id="rId7"/>
              </a:rPr>
              <a:t>eDIRECT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950E8-FEFF-43BB-A5E3-FBE3501B63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DBB40AD-5D5D-472C-B8FD-A85D8C60FFBB}" type="datetime1">
              <a:rPr lang="en-US" smtClean="0"/>
              <a:t>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0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7B5E1-6171-496F-9059-3CC405DE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334016"/>
            <a:ext cx="6611124" cy="1325563"/>
          </a:xfrm>
        </p:spPr>
        <p:txBody>
          <a:bodyPr>
            <a:normAutofit/>
          </a:bodyPr>
          <a:lstStyle/>
          <a:p>
            <a:pPr algn="ctr"/>
            <a:r>
              <a:rPr lang="en-US" sz="3300">
                <a:cs typeface="Arial"/>
              </a:rPr>
              <a:t>What can I do to help my child?</a:t>
            </a:r>
            <a:endParaRPr lang="en-US" sz="33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BC790-D54A-4CE1-9650-6B96205E5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9708" y="1659579"/>
            <a:ext cx="3138026" cy="408051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6200" b="1" u="sng"/>
              <a:t>ELA</a:t>
            </a:r>
          </a:p>
          <a:p>
            <a:pPr indent="-191453"/>
            <a:r>
              <a:rPr lang="en-US" sz="4900">
                <a:cs typeface="Arial" panose="020B0604020202020204"/>
              </a:rPr>
              <a:t>Read 20 minutes a night (ALL READING COUNTS!!!)</a:t>
            </a:r>
            <a:endParaRPr lang="en-US" sz="4900"/>
          </a:p>
          <a:p>
            <a:pPr indent="-191453"/>
            <a:r>
              <a:rPr lang="en-US" sz="4900">
                <a:cs typeface="Arial" panose="020B0604020202020204"/>
              </a:rPr>
              <a:t>Ask your child to create an alternate ending for his/her favorite movie</a:t>
            </a:r>
          </a:p>
          <a:p>
            <a:pPr indent="-191453"/>
            <a:r>
              <a:rPr lang="en-US" sz="4900">
                <a:cs typeface="Arial" panose="020B0604020202020204"/>
              </a:rPr>
              <a:t>Read aloud to your child or listen to audio books together</a:t>
            </a:r>
          </a:p>
          <a:p>
            <a:pPr indent="-191453"/>
            <a:r>
              <a:rPr lang="en-US" sz="4900">
                <a:cs typeface="Arial" panose="020B0604020202020204"/>
              </a:rPr>
              <a:t>Have siblings read to each other</a:t>
            </a:r>
          </a:p>
          <a:p>
            <a:pPr indent="-191453"/>
            <a:r>
              <a:rPr lang="en-US" sz="4900">
                <a:cs typeface="Arial" panose="020B0604020202020204"/>
              </a:rPr>
              <a:t>Ask children to look up "Best 10 Lists" on device and read them to you as you're driving</a:t>
            </a:r>
          </a:p>
          <a:p>
            <a:pPr indent="-191453"/>
            <a:r>
              <a:rPr lang="en-US" sz="4900">
                <a:cs typeface="Arial" panose="020B0604020202020204"/>
              </a:rPr>
              <a:t>Ask children to read the directions for a recipe, ingredients on a box, etc.</a:t>
            </a:r>
          </a:p>
          <a:p>
            <a:pPr indent="-191453"/>
            <a:r>
              <a:rPr lang="en-US" sz="4900">
                <a:cs typeface="Arial" panose="020B0604020202020204"/>
              </a:rPr>
              <a:t>Review Greek and Latin word parts with your child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9A43-9D49-4034-9EBF-B1DCD08DB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4252" y="1659579"/>
            <a:ext cx="3138026" cy="408050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4900" b="1" u="sng"/>
              <a:t>Math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Math Fact Fluency each night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Ask them math related questions and ask them explain their answers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Practice word problems (2 and 3 step problems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Practice mental math using store receipts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Collect, organize and sort materials and put them into a chart or graph and generate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Gas station math problems using the price per gallon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/>
              <a:t>Have students follow recipes and convert units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  <a:p>
            <a:pPr>
              <a:buFont typeface="Wingdings" panose="05000000000000000000" pitchFamily="2" charset="2"/>
              <a:buChar char="Ø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08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968B-E59F-46C6-8F76-1D72644D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Testing Calendar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4DCF51-139E-4D19-97B0-9C4CB0C6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1377244"/>
            <a:ext cx="8295922" cy="3766256"/>
          </a:xfrm>
        </p:spPr>
        <p:txBody>
          <a:bodyPr>
            <a:normAutofit fontScale="70000" lnSpcReduction="20000"/>
          </a:bodyPr>
          <a:lstStyle/>
          <a:p>
            <a:pPr marL="82391" indent="0">
              <a:buNone/>
            </a:pPr>
            <a:r>
              <a:rPr lang="en-US" b="1">
                <a:cs typeface="Arial" panose="020B0604020202020204"/>
              </a:rPr>
              <a:t>Spring Break- April 6-10, 2020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Tuesday, April 14, 2020                    ELA-Section 1 (Essay)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Wednesday, April 15, 2020             ELA-Section 2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Thursday, April 16, 2020                  ELA-Section 3</a:t>
            </a:r>
          </a:p>
          <a:p>
            <a:pPr marL="82391" indent="0">
              <a:buNone/>
            </a:pPr>
            <a:endParaRPr lang="en-US">
              <a:cs typeface="Arial" panose="020B0604020202020204"/>
            </a:endParaRP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Friday, April 17, 2020                        Make-ups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Monday, April 20, 2020                    Math-Section 1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Tuesday, April 21, 2020                    Math-Section 2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Wednesday, April 22, 2020              Science Section 1 &amp; 2 (Grade 5 only)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Thursday, April 23, 2020                  Social Studies 1&amp; 2 (Grade 5 only)</a:t>
            </a:r>
          </a:p>
          <a:p>
            <a:pPr marL="82391" indent="0">
              <a:buNone/>
            </a:pPr>
            <a:r>
              <a:rPr lang="en-US">
                <a:cs typeface="Arial" panose="020B0604020202020204"/>
              </a:rPr>
              <a:t>Friday, April 24, 2020                       Make-up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413A2F-BDBC-42B6-9287-E3527F9E56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60411" y="1884367"/>
            <a:ext cx="2517769" cy="17288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AC538-1890-4282-A5CC-4252DDBA5066}"/>
              </a:ext>
            </a:extLst>
          </p:cNvPr>
          <p:cNvSpPr txBox="1"/>
          <p:nvPr/>
        </p:nvSpPr>
        <p:spPr>
          <a:xfrm>
            <a:off x="7119718" y="4770188"/>
            <a:ext cx="1758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No student devices will go home over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Spring Break.</a:t>
            </a:r>
          </a:p>
        </p:txBody>
      </p:sp>
    </p:spTree>
    <p:extLst>
      <p:ext uri="{BB962C8B-B14F-4D97-AF65-F5344CB8AC3E}">
        <p14:creationId xmlns:p14="http://schemas.microsoft.com/office/powerpoint/2010/main" val="332446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A30D-6DC9-4C89-B559-317CADB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CDD8C-212E-4557-8F6E-316DAFDE6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862F440-8036-40F1-8456-C5F8F1D8AA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83644" y="2078420"/>
            <a:ext cx="5244818" cy="3496545"/>
          </a:xfrm>
        </p:spPr>
      </p:pic>
    </p:spTree>
    <p:extLst>
      <p:ext uri="{BB962C8B-B14F-4D97-AF65-F5344CB8AC3E}">
        <p14:creationId xmlns:p14="http://schemas.microsoft.com/office/powerpoint/2010/main" val="5949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3998-E7D6-4F24-80B1-755F001D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Georgia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C263-C4F2-4640-BDEA-7AF42F9E1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983" y="1568173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The Georgia Milestones Assessment System (Georgia Milestones) is a comprehensive summative assessment pro​gram spanning grades 3 through high school.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Georgia Milestones measures how well students have learned the knowledge and skills outlined in the state-adopted content standards in English language arts, mathematics, science, and social studies.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Students in grades 3 through 8 take an end-of-grade assessment in English language arts and mathematics while students in grades 5 and 8 are also assessed in science and social studies.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E1B8E-1152-4F45-84FB-BD72ED2C77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15FB34-D5BF-4F5D-95F0-6270E8E165D8}" type="datetime1">
              <a:rPr lang="en-US" smtClean="0"/>
              <a:t>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A30D-6DC9-4C89-B559-317CADB9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need two volunteers.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692DE2-BA46-4E0E-A5EC-685762C72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9937" y="2158106"/>
            <a:ext cx="4940676" cy="284088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CDD8C-212E-4557-8F6E-316DAFDE6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7D4E4DF4-67CF-40A3-875A-4F27EA08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State Board Rules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137C718-DDDC-4F0E-992B-4CE7973D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" y="1008063"/>
            <a:ext cx="883285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/>
              <a:t>	</a:t>
            </a:r>
            <a:r>
              <a:rPr lang="en-US" sz="2000" b="1"/>
              <a:t>State Board Rules relating to assessment include: </a:t>
            </a:r>
          </a:p>
          <a:p>
            <a:pPr lvl="1">
              <a:defRPr/>
            </a:pPr>
            <a:r>
              <a:rPr lang="en-US" sz="1800"/>
              <a:t>160-3-1-.07 Testing Programs – Student Assessment </a:t>
            </a:r>
          </a:p>
          <a:p>
            <a:pPr lvl="1">
              <a:defRPr/>
            </a:pPr>
            <a:r>
              <a:rPr lang="en-US" sz="1800"/>
              <a:t>160-4-2-.11 Promotion, Placement, and Retention </a:t>
            </a:r>
          </a:p>
          <a:p>
            <a:pPr lvl="1">
              <a:defRPr/>
            </a:pPr>
            <a:r>
              <a:rPr lang="en-US" sz="1800"/>
              <a:t>160-4-2-.13 Statewide Passing Score </a:t>
            </a:r>
          </a:p>
          <a:p>
            <a:pPr lvl="1">
              <a:defRPr/>
            </a:pPr>
            <a:r>
              <a:rPr lang="en-US" sz="1800"/>
              <a:t>160-4-2-.20 List of State-Funded K-8 Subjects and 9-12 Courses </a:t>
            </a:r>
          </a:p>
          <a:p>
            <a:pPr lvl="1">
              <a:defRPr/>
            </a:pPr>
            <a:r>
              <a:rPr lang="en-US" sz="1800"/>
              <a:t>160-4-2-.31 Hospital/Homebound (HHB) Services </a:t>
            </a:r>
          </a:p>
          <a:p>
            <a:pPr lvl="1">
              <a:defRPr/>
            </a:pPr>
            <a:r>
              <a:rPr lang="en-US" sz="1800"/>
              <a:t>160-4-2-.34 Dual Enrollment and Move On When Ready </a:t>
            </a:r>
          </a:p>
          <a:p>
            <a:pPr lvl="1">
              <a:defRPr/>
            </a:pPr>
            <a:r>
              <a:rPr lang="en-US" sz="1800"/>
              <a:t>160-4-2-.06 through 160-4-2-.48 (IHF) High School Graduation Requirements </a:t>
            </a:r>
          </a:p>
          <a:p>
            <a:pPr lvl="1">
              <a:defRPr/>
            </a:pPr>
            <a:r>
              <a:rPr lang="en-US" sz="1800"/>
              <a:t>160-4-5-.02 Language Assistance: Program for English Learners (ELs) </a:t>
            </a:r>
          </a:p>
          <a:p>
            <a:pPr lvl="1">
              <a:defRPr/>
            </a:pPr>
            <a:r>
              <a:rPr lang="en-US" sz="1800"/>
              <a:t>160-4-8-.12 Alternative Education Programs </a:t>
            </a:r>
          </a:p>
          <a:p>
            <a:pPr lvl="1">
              <a:defRPr/>
            </a:pPr>
            <a:r>
              <a:rPr lang="en-US" sz="1800"/>
              <a:t>160-4-9-.07 Charter Systems </a:t>
            </a:r>
          </a:p>
          <a:p>
            <a:pPr lvl="1">
              <a:defRPr/>
            </a:pPr>
            <a:r>
              <a:rPr lang="en-US" sz="1800"/>
              <a:t>160-5-1-.07 Student Data Collection </a:t>
            </a:r>
          </a:p>
          <a:p>
            <a:pPr lvl="1">
              <a:defRPr/>
            </a:pPr>
            <a:r>
              <a:rPr lang="en-US" sz="1800"/>
              <a:t>160-5-1-.14 Transfer of Student Records </a:t>
            </a:r>
          </a:p>
          <a:p>
            <a:pPr lvl="1">
              <a:defRPr/>
            </a:pPr>
            <a:r>
              <a:rPr lang="en-US" sz="1800"/>
              <a:t>160-5-1-.15 Awarding of Units of Credit and Acceptance of Transfer Credit and/or Grades </a:t>
            </a:r>
          </a:p>
          <a:p>
            <a:pPr lvl="1">
              <a:defRPr/>
            </a:pPr>
            <a:r>
              <a:rPr lang="en-US" sz="1800"/>
              <a:t>160-5-1-.33 Strategic Waivers and Title 20/No Waivers School Systems </a:t>
            </a:r>
          </a:p>
          <a:p>
            <a:pPr lvl="1">
              <a:defRPr/>
            </a:pPr>
            <a:r>
              <a:rPr lang="en-US" sz="1800"/>
              <a:t>160‐7‐1‐.01 Single Statewide Accountability System</a:t>
            </a:r>
          </a:p>
          <a:p>
            <a:pPr marL="457200" lvl="1" indent="0">
              <a:buNone/>
              <a:defRPr/>
            </a:pPr>
            <a:endParaRPr lang="en-US" sz="200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500" b="1">
                <a:solidFill>
                  <a:srgbClr val="0000CC"/>
                </a:solidFill>
                <a:hlinkClick r:id="rId2"/>
              </a:rPr>
              <a:t>http://www.gadoe.org/External-Affairs-and-Policy/State-Board-of-Education/Pages/PEABoardRules.aspx</a:t>
            </a:r>
            <a:endParaRPr lang="en-US" sz="1500" b="1">
              <a:solidFill>
                <a:srgbClr val="0000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41476-A727-4C17-BF0E-7824B197A3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065C17-B2BF-491E-8DE5-CE5D601BC563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4433D758-E7B5-4B73-80A3-B3E181216F7B}"/>
              </a:ext>
            </a:extLst>
          </p:cNvPr>
          <p:cNvSpPr/>
          <p:nvPr/>
        </p:nvSpPr>
        <p:spPr>
          <a:xfrm rot="10800000">
            <a:off x="5345041" y="1555423"/>
            <a:ext cx="867173" cy="311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22" y="273378"/>
            <a:ext cx="6316630" cy="1008668"/>
          </a:xfrm>
        </p:spPr>
        <p:txBody>
          <a:bodyPr/>
          <a:lstStyle/>
          <a:p>
            <a:r>
              <a:rPr lang="en-US"/>
              <a:t>Opting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89" y="2152890"/>
            <a:ext cx="8229599" cy="4024071"/>
          </a:xfrm>
        </p:spPr>
        <p:txBody>
          <a:bodyPr/>
          <a:lstStyle/>
          <a:p>
            <a:r>
              <a:rPr lang="en-US"/>
              <a:t>The state requires that all students participate in state mandated testing.  </a:t>
            </a:r>
          </a:p>
          <a:p>
            <a:r>
              <a:rPr lang="en-US"/>
              <a:t>No third, fifth or eighth grade student shall be promoted to the next grade if the student does not achieve grade level on the state-adopted assessments in reading (grades 3, 5, and 8) and mathematics (grades 5 and 8) and meet promotion standards and criteria established by the local board of education for the school that the student attends.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&quot;No&quot; Symbol 4"/>
          <p:cNvSpPr/>
          <p:nvPr/>
        </p:nvSpPr>
        <p:spPr>
          <a:xfrm>
            <a:off x="628649" y="-282804"/>
            <a:ext cx="2994227" cy="2108429"/>
          </a:xfrm>
          <a:prstGeom prst="noSmoking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3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422" y="273378"/>
            <a:ext cx="6316630" cy="1008668"/>
          </a:xfrm>
        </p:spPr>
        <p:txBody>
          <a:bodyPr/>
          <a:lstStyle/>
          <a:p>
            <a:r>
              <a:rPr lang="en-US"/>
              <a:t>Opting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89" y="1956122"/>
            <a:ext cx="8229599" cy="42208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/>
              <a:t>Local Promotion Criteria</a:t>
            </a:r>
          </a:p>
          <a:p>
            <a:pPr lvl="0"/>
            <a:r>
              <a:rPr lang="en-US"/>
              <a:t>The student must pass five out of five academic subjects including English Language Arts, Reading, Mathematics, Science and Social Studies.</a:t>
            </a:r>
          </a:p>
          <a:p>
            <a:pPr marL="0" indent="0">
              <a:buNone/>
            </a:pPr>
            <a:r>
              <a:rPr lang="en-US"/>
              <a:t>AND </a:t>
            </a:r>
          </a:p>
          <a:p>
            <a:pPr lvl="0"/>
            <a:r>
              <a:rPr lang="en-US"/>
              <a:t>The student must achieve a grade level reading  determination of “On/Above Grade Level” on the End-of-Grade Reading Assessment AND attain an achievement level of  “Developing Learner”, “Proficient Learner”, or “Distinguished Learner” on the Mathematics section of the state adopted End-of-Grade Assessment and meet the local promotion criteria established by the Rockdale County BOE in order to be promoted to the next grade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&quot;No&quot; Symbol 4"/>
          <p:cNvSpPr/>
          <p:nvPr/>
        </p:nvSpPr>
        <p:spPr>
          <a:xfrm>
            <a:off x="628649" y="-282804"/>
            <a:ext cx="2994227" cy="2108429"/>
          </a:xfrm>
          <a:prstGeom prst="noSmoking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3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0ACCC1-68DD-4E28-9894-3F81A23A3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4709"/>
          <a:stretch/>
        </p:blipFill>
        <p:spPr>
          <a:xfrm>
            <a:off x="426339" y="1285875"/>
            <a:ext cx="8291322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2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A2E5FB-E322-42C7-A67C-753E05EA6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106"/>
          <a:stretch/>
        </p:blipFill>
        <p:spPr>
          <a:xfrm>
            <a:off x="389871" y="1245235"/>
            <a:ext cx="8436267" cy="436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46398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B0C8EDD37A84387967B2397DB7D4F" ma:contentTypeVersion="33" ma:contentTypeDescription="Create a new document." ma:contentTypeScope="" ma:versionID="076a809e0551951e888b2f37e1223d65">
  <xsd:schema xmlns:xsd="http://www.w3.org/2001/XMLSchema" xmlns:xs="http://www.w3.org/2001/XMLSchema" xmlns:p="http://schemas.microsoft.com/office/2006/metadata/properties" xmlns:ns1="http://schemas.microsoft.com/sharepoint/v3" xmlns:ns3="2c56fe7c-68c5-434e-a824-248528344a84" xmlns:ns4="602e9493-47dd-42ce-83b8-18f7a2b8cffa" targetNamespace="http://schemas.microsoft.com/office/2006/metadata/properties" ma:root="true" ma:fieldsID="fc9f3b689f9b47b89884ac70f67f7292" ns1:_="" ns3:_="" ns4:_="">
    <xsd:import namespace="http://schemas.microsoft.com/sharepoint/v3"/>
    <xsd:import namespace="2c56fe7c-68c5-434e-a824-248528344a84"/>
    <xsd:import namespace="602e9493-47dd-42ce-83b8-18f7a2b8cf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Templates" minOccurs="0"/>
                <xsd:element ref="ns4:CultureName" minOccurs="0"/>
                <xsd:element ref="ns4:Self_Registration_Enabled0" minOccurs="0"/>
                <xsd:element ref="ns4:Is_Collaboration_Space_Locked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6fe7c-68c5-434e-a824-248528344a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e9493-47dd-42ce-83b8-18f7a2b8cff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9" nillable="true" ma:displayName="Culture Name" ma:internalName="CultureName">
      <xsd:simpleType>
        <xsd:restriction base="dms:Text"/>
      </xsd:simpleType>
    </xsd:element>
    <xsd:element name="Self_Registration_Enabled0" ma:index="30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32" nillable="true" ma:displayName="MediaServiceAutoTags" ma:internalName="MediaServiceAutoTags" ma:readOnly="true">
      <xsd:simpleType>
        <xsd:restriction base="dms:Text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602e9493-47dd-42ce-83b8-18f7a2b8cffa" xsi:nil="true"/>
    <_ip_UnifiedCompliancePolicyUIAction xmlns="http://schemas.microsoft.com/sharepoint/v3" xsi:nil="true"/>
    <FolderType xmlns="602e9493-47dd-42ce-83b8-18f7a2b8cffa" xsi:nil="true"/>
    <Students xmlns="602e9493-47dd-42ce-83b8-18f7a2b8cffa">
      <UserInfo>
        <DisplayName/>
        <AccountId xsi:nil="true"/>
        <AccountType/>
      </UserInfo>
    </Students>
    <CultureName xmlns="602e9493-47dd-42ce-83b8-18f7a2b8cffa" xsi:nil="true"/>
    <Templates xmlns="602e9493-47dd-42ce-83b8-18f7a2b8cffa" xsi:nil="true"/>
    <DefaultSectionNames xmlns="602e9493-47dd-42ce-83b8-18f7a2b8cffa" xsi:nil="true"/>
    <Is_Collaboration_Space_Locked xmlns="602e9493-47dd-42ce-83b8-18f7a2b8cffa" xsi:nil="true"/>
    <AppVersion xmlns="602e9493-47dd-42ce-83b8-18f7a2b8cffa" xsi:nil="true"/>
    <Invited_Teachers xmlns="602e9493-47dd-42ce-83b8-18f7a2b8cffa" xsi:nil="true"/>
    <Teachers xmlns="602e9493-47dd-42ce-83b8-18f7a2b8cffa">
      <UserInfo>
        <DisplayName/>
        <AccountId xsi:nil="true"/>
        <AccountType/>
      </UserInfo>
    </Teachers>
    <Student_Groups xmlns="602e9493-47dd-42ce-83b8-18f7a2b8cffa">
      <UserInfo>
        <DisplayName/>
        <AccountId xsi:nil="true"/>
        <AccountType/>
      </UserInfo>
    </Student_Groups>
    <Self_Registration_Enabled xmlns="602e9493-47dd-42ce-83b8-18f7a2b8cffa" xsi:nil="true"/>
    <_ip_UnifiedCompliancePolicyProperties xmlns="http://schemas.microsoft.com/sharepoint/v3" xsi:nil="true"/>
    <Has_Teacher_Only_SectionGroup xmlns="602e9493-47dd-42ce-83b8-18f7a2b8cffa" xsi:nil="true"/>
    <NotebookType xmlns="602e9493-47dd-42ce-83b8-18f7a2b8cffa" xsi:nil="true"/>
    <Owner xmlns="602e9493-47dd-42ce-83b8-18f7a2b8cffa">
      <UserInfo>
        <DisplayName/>
        <AccountId xsi:nil="true"/>
        <AccountType/>
      </UserInfo>
    </Owner>
    <Self_Registration_Enabled0 xmlns="602e9493-47dd-42ce-83b8-18f7a2b8cffa" xsi:nil="true"/>
  </documentManagement>
</p:properties>
</file>

<file path=customXml/itemProps1.xml><?xml version="1.0" encoding="utf-8"?>
<ds:datastoreItem xmlns:ds="http://schemas.openxmlformats.org/officeDocument/2006/customXml" ds:itemID="{72789993-DB7B-4E38-81D5-E883BE12F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6D6F1F-72F3-4C3E-B50F-99176EBC61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56fe7c-68c5-434e-a824-248528344a84"/>
    <ds:schemaRef ds:uri="602e9493-47dd-42ce-83b8-18f7a2b8c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93A657-88EF-4368-A608-DF7CC11F0AC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602e9493-47dd-42ce-83b8-18f7a2b8cffa"/>
    <ds:schemaRef ds:uri="2c56fe7c-68c5-434e-a824-248528344a8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1796</Words>
  <Application>Microsoft Office PowerPoint</Application>
  <PresentationFormat>On-screen Show (4:3)</PresentationFormat>
  <Paragraphs>229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Rounded MT Bold</vt:lpstr>
      <vt:lpstr>Calibri</vt:lpstr>
      <vt:lpstr>Wingdings</vt:lpstr>
      <vt:lpstr>Wingdings 3</vt:lpstr>
      <vt:lpstr>GaDOE-PowerPoint-WhiteTemplate</vt:lpstr>
      <vt:lpstr>Hightower Trail  Elementary School   Georgia Milestones  Parent Meeting  Mrs. Coachman-Wright, Ed.S., Assistant Principal  February 6, 2020</vt:lpstr>
      <vt:lpstr>I need two volunteers.</vt:lpstr>
      <vt:lpstr>Georgia Milestones</vt:lpstr>
      <vt:lpstr>I need two volunteers.</vt:lpstr>
      <vt:lpstr>State Board Rules</vt:lpstr>
      <vt:lpstr>Opting Out</vt:lpstr>
      <vt:lpstr>Opting Out</vt:lpstr>
      <vt:lpstr>PowerPoint Presentation</vt:lpstr>
      <vt:lpstr>PowerPoint Presentation</vt:lpstr>
      <vt:lpstr>PowerPoint Presentation</vt:lpstr>
      <vt:lpstr>English Language Arts Five Item Types on Georgia Milestones (GMAS) </vt:lpstr>
      <vt:lpstr>Question Format by Section</vt:lpstr>
      <vt:lpstr>Question Type 1: Multiple Choice </vt:lpstr>
      <vt:lpstr>Question Type 2: Part A/Part B </vt:lpstr>
      <vt:lpstr>Question 3: Open Response</vt:lpstr>
      <vt:lpstr>Question 4: Narrative Task</vt:lpstr>
      <vt:lpstr>Question 5: Essay</vt:lpstr>
      <vt:lpstr>Five Item Types on Georgia Milestones (GMAS) </vt:lpstr>
      <vt:lpstr>Scoring </vt:lpstr>
      <vt:lpstr>Mathematics Item Types </vt:lpstr>
      <vt:lpstr>PowerPoint Presentation</vt:lpstr>
      <vt:lpstr>Cell Phones and Electronic Devices</vt:lpstr>
      <vt:lpstr>GA DOE Resources</vt:lpstr>
      <vt:lpstr>Georgia Milestones</vt:lpstr>
      <vt:lpstr>What can I do to help my child?</vt:lpstr>
      <vt:lpstr>Testing Calendar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Test Coordinators’ Fall 2017 Conference  General Session/Test Administration August 8 &amp; 10, 2017  Georgia Student Assessment Program 2017 – 2018</dc:title>
  <dc:creator/>
  <cp:revision>11</cp:revision>
  <dcterms:modified xsi:type="dcterms:W3CDTF">2020-02-10T16:33:09Z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0x01010010EB0C8EDD37A84387967B2397DB7D4F</vt:lpwstr>
  </property>
</Properties>
</file>